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61" r:id="rId5"/>
    <p:sldId id="262" r:id="rId6"/>
    <p:sldId id="271"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p:restoredTop sz="96197"/>
  </p:normalViewPr>
  <p:slideViewPr>
    <p:cSldViewPr snapToGrid="0">
      <p:cViewPr varScale="1">
        <p:scale>
          <a:sx n="118" d="100"/>
          <a:sy n="118" d="100"/>
        </p:scale>
        <p:origin x="46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9/12/24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toriesthatmove.org/n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 name="Titel 1">
            <a:extLst>
              <a:ext uri="{FF2B5EF4-FFF2-40B4-BE49-F238E27FC236}">
                <a16:creationId xmlns:a16="http://schemas.microsoft.com/office/drawing/2014/main" id="{DC932D67-2751-CD0E-E8C4-F85E9505E842}"/>
              </a:ext>
            </a:extLst>
          </p:cNvPr>
          <p:cNvSpPr>
            <a:spLocks noGrp="1"/>
          </p:cNvSpPr>
          <p:nvPr>
            <p:ph type="ctrTitle"/>
          </p:nvPr>
        </p:nvSpPr>
        <p:spPr>
          <a:xfrm>
            <a:off x="-1" y="-786"/>
            <a:ext cx="4869952" cy="8311409"/>
          </a:xfrm>
        </p:spPr>
        <p:txBody>
          <a:bodyPr>
            <a:normAutofit fontScale="90000"/>
          </a:bodyPr>
          <a:lstStyle/>
          <a:p>
            <a:r>
              <a:rPr lang="nl-NL" sz="2700" b="1" dirty="0" err="1">
                <a:solidFill>
                  <a:schemeClr val="accent3">
                    <a:lumMod val="40000"/>
                    <a:lumOff val="60000"/>
                  </a:schemeClr>
                </a:solidFill>
              </a:rPr>
              <a:t>Stories</a:t>
            </a:r>
            <a:r>
              <a:rPr lang="nl-NL" sz="2700" b="1" dirty="0">
                <a:solidFill>
                  <a:schemeClr val="accent3">
                    <a:lumMod val="40000"/>
                    <a:lumOff val="60000"/>
                  </a:schemeClr>
                </a:solidFill>
              </a:rPr>
              <a:t> </a:t>
            </a:r>
            <a:r>
              <a:rPr lang="nl-NL" sz="2700" b="1" dirty="0" err="1">
                <a:solidFill>
                  <a:schemeClr val="accent3">
                    <a:lumMod val="40000"/>
                    <a:lumOff val="60000"/>
                  </a:schemeClr>
                </a:solidFill>
              </a:rPr>
              <a:t>that</a:t>
            </a:r>
            <a:r>
              <a:rPr lang="nl-NL" sz="2700" b="1" dirty="0">
                <a:solidFill>
                  <a:schemeClr val="accent3">
                    <a:lumMod val="40000"/>
                    <a:lumOff val="60000"/>
                  </a:schemeClr>
                </a:solidFill>
              </a:rPr>
              <a:t> move </a:t>
            </a:r>
            <a:br>
              <a:rPr lang="nl-NL" sz="2700" b="1" dirty="0">
                <a:solidFill>
                  <a:schemeClr val="accent3">
                    <a:lumMod val="40000"/>
                    <a:lumOff val="60000"/>
                  </a:schemeClr>
                </a:solidFill>
              </a:rPr>
            </a:br>
            <a:r>
              <a:rPr lang="nl-NL" sz="2700" b="1" dirty="0">
                <a:solidFill>
                  <a:schemeClr val="accent3">
                    <a:lumMod val="40000"/>
                    <a:lumOff val="60000"/>
                  </a:schemeClr>
                </a:solidFill>
              </a:rPr>
              <a:t>(</a:t>
            </a:r>
            <a:r>
              <a:rPr lang="nl-NL" sz="2700" b="1" i="1" dirty="0">
                <a:solidFill>
                  <a:schemeClr val="accent3">
                    <a:lumMod val="40000"/>
                    <a:lumOff val="60000"/>
                  </a:schemeClr>
                </a:solidFill>
              </a:rPr>
              <a:t>Anne Frank Stichting)</a:t>
            </a:r>
            <a:br>
              <a:rPr lang="nl-NL" sz="2700" b="1" i="1" dirty="0">
                <a:solidFill>
                  <a:schemeClr val="accent3">
                    <a:lumMod val="40000"/>
                    <a:lumOff val="60000"/>
                  </a:schemeClr>
                </a:solidFill>
              </a:rPr>
            </a:br>
            <a:br>
              <a:rPr lang="nl-NL" sz="2400" b="1" dirty="0">
                <a:solidFill>
                  <a:schemeClr val="accent3">
                    <a:lumMod val="40000"/>
                    <a:lumOff val="60000"/>
                  </a:schemeClr>
                </a:solidFill>
              </a:rPr>
            </a:br>
            <a:r>
              <a:rPr lang="nl-NL" sz="2400" b="1" dirty="0">
                <a:solidFill>
                  <a:schemeClr val="accent3">
                    <a:lumMod val="40000"/>
                    <a:lumOff val="60000"/>
                  </a:schemeClr>
                </a:solidFill>
              </a:rPr>
              <a:t>Maandag 16 sept </a:t>
            </a:r>
            <a:br>
              <a:rPr lang="nl-NL" sz="2400" b="1" dirty="0">
                <a:solidFill>
                  <a:schemeClr val="accent3">
                    <a:lumMod val="40000"/>
                    <a:lumOff val="60000"/>
                  </a:schemeClr>
                </a:solidFill>
              </a:rPr>
            </a:br>
            <a:r>
              <a:rPr lang="nl-NL" sz="2400" b="1" dirty="0">
                <a:solidFill>
                  <a:schemeClr val="accent3">
                    <a:lumMod val="40000"/>
                    <a:lumOff val="60000"/>
                  </a:schemeClr>
                </a:solidFill>
              </a:rPr>
              <a:t>12.30-15.00 uur </a:t>
            </a:r>
            <a:r>
              <a:rPr lang="nl-NL" sz="2400" b="1" dirty="0">
                <a:solidFill>
                  <a:schemeClr val="accent3">
                    <a:lumMod val="40000"/>
                    <a:lumOff val="60000"/>
                  </a:schemeClr>
                </a:solidFill>
                <a:sym typeface="Wingdings" pitchFamily="2" charset="2"/>
              </a:rPr>
              <a:t> </a:t>
            </a:r>
            <a:r>
              <a:rPr lang="nl-NL" sz="2400" b="1" dirty="0">
                <a:solidFill>
                  <a:schemeClr val="accent3">
                    <a:lumMod val="40000"/>
                    <a:lumOff val="60000"/>
                  </a:schemeClr>
                </a:solidFill>
              </a:rPr>
              <a:t>H3A, H3C</a:t>
            </a:r>
            <a:br>
              <a:rPr lang="nl-NL" sz="2400" b="1" dirty="0">
                <a:solidFill>
                  <a:schemeClr val="accent3">
                    <a:lumMod val="40000"/>
                    <a:lumOff val="60000"/>
                  </a:schemeClr>
                </a:solidFill>
              </a:rPr>
            </a:br>
            <a:br>
              <a:rPr lang="nl-NL" sz="2400" b="1" dirty="0">
                <a:solidFill>
                  <a:schemeClr val="accent3">
                    <a:lumMod val="40000"/>
                    <a:lumOff val="60000"/>
                  </a:schemeClr>
                </a:solidFill>
              </a:rPr>
            </a:br>
            <a:r>
              <a:rPr lang="nl-NL" sz="2400" b="1" dirty="0">
                <a:solidFill>
                  <a:schemeClr val="accent3">
                    <a:lumMod val="40000"/>
                    <a:lumOff val="60000"/>
                  </a:schemeClr>
                </a:solidFill>
              </a:rPr>
              <a:t>Donderdag 19 sept</a:t>
            </a:r>
            <a:br>
              <a:rPr lang="nl-NL" sz="2400" b="1" dirty="0">
                <a:solidFill>
                  <a:schemeClr val="accent3">
                    <a:lumMod val="40000"/>
                    <a:lumOff val="60000"/>
                  </a:schemeClr>
                </a:solidFill>
              </a:rPr>
            </a:br>
            <a:r>
              <a:rPr lang="nl-NL" sz="2400" b="1" dirty="0">
                <a:solidFill>
                  <a:schemeClr val="accent3">
                    <a:lumMod val="40000"/>
                    <a:lumOff val="60000"/>
                  </a:schemeClr>
                </a:solidFill>
              </a:rPr>
              <a:t>09.30-12.00 uur </a:t>
            </a:r>
            <a:r>
              <a:rPr lang="nl-NL" sz="2400" b="1" dirty="0">
                <a:solidFill>
                  <a:schemeClr val="accent3">
                    <a:lumMod val="40000"/>
                    <a:lumOff val="60000"/>
                  </a:schemeClr>
                </a:solidFill>
                <a:sym typeface="Wingdings" pitchFamily="2" charset="2"/>
              </a:rPr>
              <a:t> A3A, A3B, A3C, </a:t>
            </a:r>
            <a:br>
              <a:rPr lang="nl-NL" sz="2400" b="1" dirty="0">
                <a:solidFill>
                  <a:schemeClr val="accent3">
                    <a:lumMod val="40000"/>
                    <a:lumOff val="60000"/>
                  </a:schemeClr>
                </a:solidFill>
              </a:rPr>
            </a:br>
            <a:br>
              <a:rPr lang="nl-NL" sz="2400" b="1" dirty="0">
                <a:solidFill>
                  <a:schemeClr val="accent3">
                    <a:lumMod val="40000"/>
                    <a:lumOff val="60000"/>
                  </a:schemeClr>
                </a:solidFill>
                <a:sym typeface="Wingdings" pitchFamily="2" charset="2"/>
              </a:rPr>
            </a:br>
            <a:r>
              <a:rPr lang="nl-NL" sz="2400" b="1" dirty="0">
                <a:solidFill>
                  <a:schemeClr val="accent3">
                    <a:lumMod val="40000"/>
                    <a:lumOff val="60000"/>
                  </a:schemeClr>
                </a:solidFill>
              </a:rPr>
              <a:t>12.30 – 15.00 uur</a:t>
            </a:r>
            <a:br>
              <a:rPr lang="nl-NL" sz="2400" b="1" dirty="0">
                <a:solidFill>
                  <a:schemeClr val="accent3">
                    <a:lumMod val="40000"/>
                    <a:lumOff val="60000"/>
                  </a:schemeClr>
                </a:solidFill>
              </a:rPr>
            </a:br>
            <a:r>
              <a:rPr lang="nl-NL" sz="2400" b="1" dirty="0">
                <a:solidFill>
                  <a:schemeClr val="accent3">
                    <a:lumMod val="40000"/>
                    <a:lumOff val="60000"/>
                  </a:schemeClr>
                </a:solidFill>
              </a:rPr>
              <a:t>H3B, H3D</a:t>
            </a:r>
            <a:r>
              <a:rPr lang="nl-NL" sz="2400" b="1" dirty="0">
                <a:solidFill>
                  <a:schemeClr val="accent3">
                    <a:lumMod val="40000"/>
                    <a:lumOff val="60000"/>
                  </a:schemeClr>
                </a:solidFill>
                <a:sym typeface="Wingdings" pitchFamily="2" charset="2"/>
              </a:rPr>
              <a:t> A3D, A3E, G3</a:t>
            </a:r>
            <a:br>
              <a:rPr lang="nl-NL" sz="2400" b="1" dirty="0">
                <a:solidFill>
                  <a:schemeClr val="accent3">
                    <a:lumMod val="40000"/>
                    <a:lumOff val="60000"/>
                  </a:schemeClr>
                </a:solidFill>
                <a:sym typeface="Wingdings" pitchFamily="2" charset="2"/>
              </a:rPr>
            </a:br>
            <a:br>
              <a:rPr lang="nl-NL" sz="2400" b="1" dirty="0">
                <a:solidFill>
                  <a:schemeClr val="accent3">
                    <a:lumMod val="40000"/>
                    <a:lumOff val="60000"/>
                  </a:schemeClr>
                </a:solidFill>
              </a:rPr>
            </a:br>
            <a:br>
              <a:rPr lang="nl-NL" sz="2700" b="1" dirty="0">
                <a:solidFill>
                  <a:schemeClr val="accent3">
                    <a:lumMod val="40000"/>
                    <a:lumOff val="60000"/>
                  </a:schemeClr>
                </a:solidFill>
              </a:rPr>
            </a:br>
            <a:br>
              <a:rPr lang="nl-NL" sz="2700" b="1" dirty="0">
                <a:solidFill>
                  <a:schemeClr val="accent3">
                    <a:lumMod val="40000"/>
                    <a:lumOff val="60000"/>
                  </a:schemeClr>
                </a:solidFill>
              </a:rPr>
            </a:br>
            <a:br>
              <a:rPr lang="nl-NL" sz="2700" b="1" dirty="0">
                <a:solidFill>
                  <a:schemeClr val="accent3">
                    <a:lumMod val="40000"/>
                    <a:lumOff val="60000"/>
                  </a:schemeClr>
                </a:solidFill>
              </a:rPr>
            </a:br>
            <a:br>
              <a:rPr lang="nl-NL" sz="2700" b="1" dirty="0">
                <a:solidFill>
                  <a:schemeClr val="accent3">
                    <a:lumMod val="40000"/>
                    <a:lumOff val="60000"/>
                  </a:schemeClr>
                </a:solidFill>
              </a:rPr>
            </a:br>
            <a:br>
              <a:rPr lang="nl-NL" sz="2700" b="1" dirty="0">
                <a:solidFill>
                  <a:schemeClr val="accent3">
                    <a:lumMod val="40000"/>
                    <a:lumOff val="60000"/>
                  </a:schemeClr>
                </a:solidFill>
              </a:rPr>
            </a:br>
            <a:br>
              <a:rPr lang="nl-NL" sz="2700" b="1" dirty="0">
                <a:solidFill>
                  <a:schemeClr val="accent3">
                    <a:lumMod val="40000"/>
                    <a:lumOff val="60000"/>
                  </a:schemeClr>
                </a:solidFill>
              </a:rPr>
            </a:br>
            <a:br>
              <a:rPr lang="nl-NL" sz="3200" b="1" dirty="0">
                <a:solidFill>
                  <a:schemeClr val="accent3">
                    <a:lumMod val="40000"/>
                    <a:lumOff val="60000"/>
                  </a:schemeClr>
                </a:solidFill>
              </a:rPr>
            </a:br>
            <a:br>
              <a:rPr lang="nl-NL" sz="3200" b="1" dirty="0">
                <a:solidFill>
                  <a:schemeClr val="accent3">
                    <a:lumMod val="40000"/>
                    <a:lumOff val="60000"/>
                  </a:schemeClr>
                </a:solidFill>
              </a:rPr>
            </a:br>
            <a:endParaRPr lang="nl-NL" sz="3200" b="1" dirty="0">
              <a:solidFill>
                <a:schemeClr val="accent3">
                  <a:lumMod val="40000"/>
                  <a:lumOff val="60000"/>
                </a:schemeClr>
              </a:solidFill>
            </a:endParaRPr>
          </a:p>
        </p:txBody>
      </p:sp>
      <p:sp>
        <p:nvSpPr>
          <p:cNvPr id="1035"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Ondertitel 2">
            <a:extLst>
              <a:ext uri="{FF2B5EF4-FFF2-40B4-BE49-F238E27FC236}">
                <a16:creationId xmlns:a16="http://schemas.microsoft.com/office/drawing/2014/main" id="{FAC0A167-D674-56AA-3415-6C0BEC14D41C}"/>
              </a:ext>
            </a:extLst>
          </p:cNvPr>
          <p:cNvSpPr>
            <a:spLocks noGrp="1"/>
          </p:cNvSpPr>
          <p:nvPr>
            <p:ph type="subTitle" idx="1"/>
          </p:nvPr>
        </p:nvSpPr>
        <p:spPr>
          <a:xfrm>
            <a:off x="540279" y="5189400"/>
            <a:ext cx="3778870" cy="544260"/>
          </a:xfrm>
        </p:spPr>
        <p:txBody>
          <a:bodyPr anchor="ctr">
            <a:normAutofit/>
          </a:bodyPr>
          <a:lstStyle/>
          <a:p>
            <a:r>
              <a:rPr lang="nl-NL" sz="2400" b="1" dirty="0">
                <a:solidFill>
                  <a:schemeClr val="accent3">
                    <a:lumMod val="40000"/>
                    <a:lumOff val="60000"/>
                  </a:schemeClr>
                </a:solidFill>
              </a:rPr>
              <a:t>Veel leerplezier!</a:t>
            </a:r>
          </a:p>
        </p:txBody>
      </p:sp>
      <p:pic>
        <p:nvPicPr>
          <p:cNvPr id="1026" name="Picture 2" descr="Stories that Move Jaarverslag 2018 | Anne Frank Stichting">
            <a:extLst>
              <a:ext uri="{FF2B5EF4-FFF2-40B4-BE49-F238E27FC236}">
                <a16:creationId xmlns:a16="http://schemas.microsoft.com/office/drawing/2014/main" id="{4BCC0760-4F03-271D-0F98-265A1182373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587994" y="1740500"/>
            <a:ext cx="5640502" cy="3384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82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7961DA-4B9F-516B-9E0C-36BF4B9296D4}"/>
              </a:ext>
            </a:extLst>
          </p:cNvPr>
          <p:cNvSpPr>
            <a:spLocks noGrp="1"/>
          </p:cNvSpPr>
          <p:nvPr>
            <p:ph type="title"/>
          </p:nvPr>
        </p:nvSpPr>
        <p:spPr>
          <a:xfrm>
            <a:off x="2592925" y="315686"/>
            <a:ext cx="8911688" cy="794657"/>
          </a:xfrm>
        </p:spPr>
        <p:txBody>
          <a:bodyPr/>
          <a:lstStyle/>
          <a:p>
            <a:r>
              <a:rPr lang="nl-NL" b="1" dirty="0">
                <a:solidFill>
                  <a:srgbClr val="0070C0"/>
                </a:solidFill>
              </a:rPr>
              <a:t>Planning </a:t>
            </a:r>
            <a:r>
              <a:rPr lang="nl-NL" b="1" dirty="0" err="1">
                <a:solidFill>
                  <a:srgbClr val="0070C0"/>
                </a:solidFill>
              </a:rPr>
              <a:t>Stories</a:t>
            </a:r>
            <a:r>
              <a:rPr lang="nl-NL" b="1" dirty="0">
                <a:solidFill>
                  <a:srgbClr val="0070C0"/>
                </a:solidFill>
              </a:rPr>
              <a:t> </a:t>
            </a:r>
            <a:r>
              <a:rPr lang="nl-NL" b="1" dirty="0" err="1">
                <a:solidFill>
                  <a:srgbClr val="0070C0"/>
                </a:solidFill>
              </a:rPr>
              <a:t>that</a:t>
            </a:r>
            <a:r>
              <a:rPr lang="nl-NL" b="1" dirty="0">
                <a:solidFill>
                  <a:srgbClr val="0070C0"/>
                </a:solidFill>
              </a:rPr>
              <a:t> Move</a:t>
            </a:r>
          </a:p>
        </p:txBody>
      </p:sp>
      <p:sp>
        <p:nvSpPr>
          <p:cNvPr id="3" name="Tijdelijke aanduiding voor inhoud 2">
            <a:extLst>
              <a:ext uri="{FF2B5EF4-FFF2-40B4-BE49-F238E27FC236}">
                <a16:creationId xmlns:a16="http://schemas.microsoft.com/office/drawing/2014/main" id="{C0D477EA-1C9E-B80E-7DCC-003D8D92FA3B}"/>
              </a:ext>
            </a:extLst>
          </p:cNvPr>
          <p:cNvSpPr>
            <a:spLocks noGrp="1"/>
          </p:cNvSpPr>
          <p:nvPr>
            <p:ph idx="1"/>
          </p:nvPr>
        </p:nvSpPr>
        <p:spPr>
          <a:xfrm>
            <a:off x="2592924" y="1240971"/>
            <a:ext cx="8911688" cy="4670251"/>
          </a:xfrm>
        </p:spPr>
        <p:txBody>
          <a:bodyPr>
            <a:normAutofit fontScale="92500" lnSpcReduction="20000"/>
          </a:bodyPr>
          <a:lstStyle/>
          <a:p>
            <a:r>
              <a:rPr lang="nl-NL" sz="2800" b="1" dirty="0">
                <a:solidFill>
                  <a:schemeClr val="accent5">
                    <a:lumMod val="75000"/>
                  </a:schemeClr>
                </a:solidFill>
              </a:rPr>
              <a:t>Inloggen + instructie opdrachten (zie deze PowerPoint) (5 min)</a:t>
            </a:r>
          </a:p>
          <a:p>
            <a:r>
              <a:rPr lang="nl-NL" sz="2800" b="1" dirty="0">
                <a:solidFill>
                  <a:schemeClr val="accent5">
                    <a:lumMod val="75000"/>
                  </a:schemeClr>
                </a:solidFill>
              </a:rPr>
              <a:t>Leerroute 1 (</a:t>
            </a:r>
            <a:r>
              <a:rPr lang="nl-NL" sz="2800" b="1" i="1" dirty="0">
                <a:solidFill>
                  <a:srgbClr val="0070C0"/>
                </a:solidFill>
              </a:rPr>
              <a:t>Discriminatie verkennen</a:t>
            </a:r>
            <a:r>
              <a:rPr lang="nl-NL" sz="2800" b="1" dirty="0">
                <a:solidFill>
                  <a:schemeClr val="accent5">
                    <a:lumMod val="75000"/>
                  </a:schemeClr>
                </a:solidFill>
              </a:rPr>
              <a:t>) (30/35 min)</a:t>
            </a:r>
          </a:p>
          <a:p>
            <a:r>
              <a:rPr lang="nl-NL" sz="2800" b="1" dirty="0">
                <a:solidFill>
                  <a:schemeClr val="accent5">
                    <a:lumMod val="75000"/>
                  </a:schemeClr>
                </a:solidFill>
              </a:rPr>
              <a:t>Leerroute 2 (</a:t>
            </a:r>
            <a:r>
              <a:rPr lang="nl-NL" sz="2800" b="1" i="1" dirty="0">
                <a:solidFill>
                  <a:srgbClr val="0070C0"/>
                </a:solidFill>
              </a:rPr>
              <a:t>Verhalen uit het verleden</a:t>
            </a:r>
            <a:r>
              <a:rPr lang="nl-NL" sz="2800" b="1" dirty="0">
                <a:solidFill>
                  <a:schemeClr val="accent5">
                    <a:lumMod val="75000"/>
                  </a:schemeClr>
                </a:solidFill>
              </a:rPr>
              <a:t>) (30/35 min)</a:t>
            </a:r>
          </a:p>
          <a:p>
            <a:r>
              <a:rPr lang="nl-NL" sz="2800" b="1" dirty="0">
                <a:solidFill>
                  <a:schemeClr val="accent5">
                    <a:lumMod val="75000"/>
                  </a:schemeClr>
                </a:solidFill>
              </a:rPr>
              <a:t>Maken PowerPoint bij gekozen persoon / verhaal leerroute 2 (30/35 min)</a:t>
            </a:r>
          </a:p>
          <a:p>
            <a:r>
              <a:rPr lang="nl-NL" sz="2800" b="1" dirty="0">
                <a:solidFill>
                  <a:schemeClr val="accent5">
                    <a:lumMod val="75000"/>
                  </a:schemeClr>
                </a:solidFill>
              </a:rPr>
              <a:t>Klassikale uitwisseling en presentaties </a:t>
            </a:r>
            <a:r>
              <a:rPr lang="nl-NL" sz="2800" b="1" dirty="0" err="1">
                <a:solidFill>
                  <a:schemeClr val="accent5">
                    <a:lumMod val="75000"/>
                  </a:schemeClr>
                </a:solidFill>
              </a:rPr>
              <a:t>PowerPoints</a:t>
            </a:r>
            <a:r>
              <a:rPr lang="nl-NL" sz="2800" b="1" dirty="0">
                <a:solidFill>
                  <a:schemeClr val="accent5">
                    <a:lumMod val="75000"/>
                  </a:schemeClr>
                </a:solidFill>
              </a:rPr>
              <a:t> (zie criteria PP op dia 7) (30 min)</a:t>
            </a:r>
          </a:p>
          <a:p>
            <a:r>
              <a:rPr lang="nl-NL" sz="2800" b="1" dirty="0">
                <a:solidFill>
                  <a:schemeClr val="accent5">
                    <a:lumMod val="75000"/>
                  </a:schemeClr>
                </a:solidFill>
              </a:rPr>
              <a:t>Nagesprek  / leermomenten (indien tijd over)</a:t>
            </a:r>
          </a:p>
          <a:p>
            <a:r>
              <a:rPr lang="nl-NL" sz="2800" b="1" dirty="0">
                <a:solidFill>
                  <a:schemeClr val="accent5">
                    <a:lumMod val="75000"/>
                  </a:schemeClr>
                </a:solidFill>
              </a:rPr>
              <a:t>(Kort pauzemoment zelf even afspreken met de klas).</a:t>
            </a:r>
          </a:p>
          <a:p>
            <a:endParaRPr lang="nl-NL" dirty="0"/>
          </a:p>
        </p:txBody>
      </p:sp>
    </p:spTree>
    <p:extLst>
      <p:ext uri="{BB962C8B-B14F-4D97-AF65-F5344CB8AC3E}">
        <p14:creationId xmlns:p14="http://schemas.microsoft.com/office/powerpoint/2010/main" val="2396317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B6AD6-A4B7-621B-A3FA-6F21CCD55267}"/>
              </a:ext>
            </a:extLst>
          </p:cNvPr>
          <p:cNvSpPr>
            <a:spLocks noGrp="1"/>
          </p:cNvSpPr>
          <p:nvPr>
            <p:ph type="title"/>
          </p:nvPr>
        </p:nvSpPr>
        <p:spPr>
          <a:xfrm>
            <a:off x="2155371" y="120869"/>
            <a:ext cx="9349241" cy="804041"/>
          </a:xfrm>
        </p:spPr>
        <p:txBody>
          <a:bodyPr>
            <a:normAutofit/>
          </a:bodyPr>
          <a:lstStyle/>
          <a:p>
            <a:r>
              <a:rPr lang="nl-NL" sz="4400" b="1" dirty="0">
                <a:solidFill>
                  <a:schemeClr val="accent5">
                    <a:lumMod val="75000"/>
                  </a:schemeClr>
                </a:solidFill>
              </a:rPr>
              <a:t>Instructie inloggen site </a:t>
            </a:r>
          </a:p>
        </p:txBody>
      </p:sp>
      <p:sp>
        <p:nvSpPr>
          <p:cNvPr id="3" name="Tijdelijke aanduiding voor inhoud 2">
            <a:extLst>
              <a:ext uri="{FF2B5EF4-FFF2-40B4-BE49-F238E27FC236}">
                <a16:creationId xmlns:a16="http://schemas.microsoft.com/office/drawing/2014/main" id="{6B8FF34E-23CB-4298-9F6A-5A9616ABF4E1}"/>
              </a:ext>
            </a:extLst>
          </p:cNvPr>
          <p:cNvSpPr>
            <a:spLocks noGrp="1"/>
          </p:cNvSpPr>
          <p:nvPr>
            <p:ph idx="1"/>
          </p:nvPr>
        </p:nvSpPr>
        <p:spPr>
          <a:xfrm>
            <a:off x="2155371" y="838201"/>
            <a:ext cx="9666515" cy="5898930"/>
          </a:xfrm>
        </p:spPr>
        <p:txBody>
          <a:bodyPr>
            <a:noAutofit/>
          </a:bodyPr>
          <a:lstStyle/>
          <a:p>
            <a:r>
              <a:rPr lang="nl-NL" sz="2400" b="1" dirty="0">
                <a:solidFill>
                  <a:schemeClr val="accent5">
                    <a:lumMod val="75000"/>
                  </a:schemeClr>
                </a:solidFill>
              </a:rPr>
              <a:t>Je hebt allemaal eigen laptop en oortjes </a:t>
            </a:r>
          </a:p>
          <a:p>
            <a:r>
              <a:rPr lang="nl-NL" sz="2400" b="1" dirty="0">
                <a:solidFill>
                  <a:schemeClr val="accent5">
                    <a:lumMod val="75000"/>
                  </a:schemeClr>
                </a:solidFill>
              </a:rPr>
              <a:t>Je gaat op internet naar de site </a:t>
            </a:r>
            <a:r>
              <a:rPr lang="nl-NL" sz="2400" b="1" i="1" dirty="0" err="1">
                <a:solidFill>
                  <a:schemeClr val="accent5">
                    <a:lumMod val="75000"/>
                  </a:schemeClr>
                </a:solidFill>
              </a:rPr>
              <a:t>Stories</a:t>
            </a:r>
            <a:r>
              <a:rPr lang="nl-NL" sz="2400" b="1" i="1" dirty="0">
                <a:solidFill>
                  <a:schemeClr val="accent5">
                    <a:lumMod val="75000"/>
                  </a:schemeClr>
                </a:solidFill>
              </a:rPr>
              <a:t> </a:t>
            </a:r>
            <a:r>
              <a:rPr lang="nl-NL" sz="2400" b="1" i="1" dirty="0" err="1">
                <a:solidFill>
                  <a:schemeClr val="accent5">
                    <a:lumMod val="75000"/>
                  </a:schemeClr>
                </a:solidFill>
              </a:rPr>
              <a:t>that</a:t>
            </a:r>
            <a:r>
              <a:rPr lang="nl-NL" sz="2400" b="1" i="1" dirty="0">
                <a:solidFill>
                  <a:schemeClr val="accent5">
                    <a:lumMod val="75000"/>
                  </a:schemeClr>
                </a:solidFill>
              </a:rPr>
              <a:t> move</a:t>
            </a:r>
          </a:p>
          <a:p>
            <a:r>
              <a:rPr lang="nl-NL" sz="2400" b="1" dirty="0">
                <a:solidFill>
                  <a:schemeClr val="accent5">
                    <a:lumMod val="75000"/>
                  </a:schemeClr>
                </a:solidFill>
                <a:hlinkClick r:id="rId2"/>
              </a:rPr>
              <a:t>https://www.storiesthatmove.org/nl/</a:t>
            </a:r>
            <a:endParaRPr lang="nl-NL" sz="2400" b="1" dirty="0">
              <a:solidFill>
                <a:schemeClr val="accent5">
                  <a:lumMod val="75000"/>
                </a:schemeClr>
              </a:solidFill>
            </a:endParaRPr>
          </a:p>
          <a:p>
            <a:r>
              <a:rPr lang="nl-NL" sz="2400" b="1" dirty="0">
                <a:solidFill>
                  <a:schemeClr val="accent5">
                    <a:lumMod val="75000"/>
                  </a:schemeClr>
                </a:solidFill>
              </a:rPr>
              <a:t>Kies de taal Nederlands (taalmenu rechtsboven)</a:t>
            </a:r>
          </a:p>
          <a:p>
            <a:r>
              <a:rPr lang="nl-NL" sz="2400" b="1" dirty="0">
                <a:solidFill>
                  <a:schemeClr val="accent5">
                    <a:lumMod val="75000"/>
                  </a:schemeClr>
                </a:solidFill>
              </a:rPr>
              <a:t>Ga naar de online </a:t>
            </a:r>
            <a:r>
              <a:rPr lang="nl-NL" sz="2400" b="1" dirty="0" err="1">
                <a:solidFill>
                  <a:schemeClr val="accent5">
                    <a:lumMod val="75000"/>
                  </a:schemeClr>
                </a:solidFill>
              </a:rPr>
              <a:t>toolbox</a:t>
            </a:r>
            <a:endParaRPr lang="nl-NL" sz="2400" b="1" dirty="0">
              <a:solidFill>
                <a:schemeClr val="accent5">
                  <a:lumMod val="75000"/>
                </a:schemeClr>
              </a:solidFill>
            </a:endParaRPr>
          </a:p>
          <a:p>
            <a:r>
              <a:rPr lang="nl-NL" sz="2400" b="1" dirty="0">
                <a:solidFill>
                  <a:schemeClr val="accent5">
                    <a:lumMod val="75000"/>
                  </a:schemeClr>
                </a:solidFill>
              </a:rPr>
              <a:t>Je klikt op: ik ben een student</a:t>
            </a:r>
          </a:p>
          <a:p>
            <a:r>
              <a:rPr lang="nl-NL" sz="2400" b="1" dirty="0">
                <a:solidFill>
                  <a:schemeClr val="accent5">
                    <a:lumMod val="75000"/>
                  </a:schemeClr>
                </a:solidFill>
              </a:rPr>
              <a:t>Voer de pincode voor jouw klas in (krijg je van je docent, zie dia 4/5)</a:t>
            </a:r>
          </a:p>
          <a:p>
            <a:r>
              <a:rPr lang="nl-NL" sz="2400" b="1" dirty="0">
                <a:solidFill>
                  <a:schemeClr val="accent5">
                    <a:lumMod val="75000"/>
                  </a:schemeClr>
                </a:solidFill>
              </a:rPr>
              <a:t>Maak een nieuw account aan</a:t>
            </a:r>
          </a:p>
          <a:p>
            <a:r>
              <a:rPr lang="nl-NL" sz="2400" b="1" dirty="0">
                <a:solidFill>
                  <a:schemeClr val="accent5">
                    <a:lumMod val="75000"/>
                  </a:schemeClr>
                </a:solidFill>
              </a:rPr>
              <a:t>Log in met email adres en maak nieuw account met je </a:t>
            </a:r>
            <a:r>
              <a:rPr lang="nl-NL" sz="2400" b="1" u="sng" dirty="0">
                <a:solidFill>
                  <a:schemeClr val="accent5">
                    <a:lumMod val="75000"/>
                  </a:schemeClr>
                </a:solidFill>
              </a:rPr>
              <a:t>eigen</a:t>
            </a:r>
            <a:r>
              <a:rPr lang="nl-NL" sz="2400" b="1" dirty="0">
                <a:solidFill>
                  <a:schemeClr val="accent5">
                    <a:lumMod val="75000"/>
                  </a:schemeClr>
                </a:solidFill>
              </a:rPr>
              <a:t> voornaam en achternaam! </a:t>
            </a:r>
          </a:p>
          <a:p>
            <a:r>
              <a:rPr lang="nl-NL" sz="2400" b="1" dirty="0">
                <a:solidFill>
                  <a:schemeClr val="accent5">
                    <a:lumMod val="75000"/>
                  </a:schemeClr>
                </a:solidFill>
              </a:rPr>
              <a:t>Je krijgt email bevestiging met link en dan log je in met je wachtwoord.</a:t>
            </a:r>
          </a:p>
        </p:txBody>
      </p:sp>
    </p:spTree>
    <p:extLst>
      <p:ext uri="{BB962C8B-B14F-4D97-AF65-F5344CB8AC3E}">
        <p14:creationId xmlns:p14="http://schemas.microsoft.com/office/powerpoint/2010/main" val="3556338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B6AD6-A4B7-621B-A3FA-6F21CCD55267}"/>
              </a:ext>
            </a:extLst>
          </p:cNvPr>
          <p:cNvSpPr>
            <a:spLocks noGrp="1"/>
          </p:cNvSpPr>
          <p:nvPr>
            <p:ph type="title"/>
          </p:nvPr>
        </p:nvSpPr>
        <p:spPr>
          <a:xfrm>
            <a:off x="2592925" y="120870"/>
            <a:ext cx="8911687" cy="804040"/>
          </a:xfrm>
        </p:spPr>
        <p:txBody>
          <a:bodyPr>
            <a:normAutofit/>
          </a:bodyPr>
          <a:lstStyle/>
          <a:p>
            <a:r>
              <a:rPr lang="nl-NL" sz="4400" b="1" dirty="0">
                <a:solidFill>
                  <a:schemeClr val="accent5">
                    <a:lumMod val="75000"/>
                  </a:schemeClr>
                </a:solidFill>
              </a:rPr>
              <a:t>Instructie</a:t>
            </a:r>
          </a:p>
        </p:txBody>
      </p:sp>
      <p:sp>
        <p:nvSpPr>
          <p:cNvPr id="3" name="Tijdelijke aanduiding voor inhoud 2">
            <a:extLst>
              <a:ext uri="{FF2B5EF4-FFF2-40B4-BE49-F238E27FC236}">
                <a16:creationId xmlns:a16="http://schemas.microsoft.com/office/drawing/2014/main" id="{6B8FF34E-23CB-4298-9F6A-5A9616ABF4E1}"/>
              </a:ext>
            </a:extLst>
          </p:cNvPr>
          <p:cNvSpPr>
            <a:spLocks noGrp="1"/>
          </p:cNvSpPr>
          <p:nvPr>
            <p:ph idx="1"/>
          </p:nvPr>
        </p:nvSpPr>
        <p:spPr>
          <a:xfrm>
            <a:off x="2589212" y="998483"/>
            <a:ext cx="8915400" cy="5738647"/>
          </a:xfrm>
        </p:spPr>
        <p:txBody>
          <a:bodyPr>
            <a:normAutofit/>
          </a:bodyPr>
          <a:lstStyle/>
          <a:p>
            <a:r>
              <a:rPr lang="nl-NL" sz="2000" b="1" dirty="0">
                <a:solidFill>
                  <a:schemeClr val="accent5">
                    <a:lumMod val="75000"/>
                  </a:schemeClr>
                </a:solidFill>
              </a:rPr>
              <a:t>Pincodes A3 / G3</a:t>
            </a:r>
          </a:p>
          <a:p>
            <a:pPr marL="0" indent="0">
              <a:buNone/>
            </a:pPr>
            <a:endParaRPr lang="nl-NL" sz="2000" b="1" dirty="0">
              <a:solidFill>
                <a:schemeClr val="accent5">
                  <a:lumMod val="75000"/>
                </a:schemeClr>
              </a:solidFill>
            </a:endParaRPr>
          </a:p>
          <a:p>
            <a:r>
              <a:rPr lang="nl-NL" sz="2000" b="1" dirty="0">
                <a:solidFill>
                  <a:schemeClr val="accent5">
                    <a:lumMod val="75000"/>
                  </a:schemeClr>
                </a:solidFill>
              </a:rPr>
              <a:t>De leerroute: </a:t>
            </a:r>
            <a:r>
              <a:rPr lang="nl-NL" sz="2000" b="1" i="0" dirty="0">
                <a:solidFill>
                  <a:schemeClr val="accent5">
                    <a:lumMod val="75000"/>
                  </a:schemeClr>
                </a:solidFill>
                <a:effectLst/>
              </a:rPr>
              <a:t>Discriminatie verkennen + Verhalen uit het verleden</a:t>
            </a:r>
          </a:p>
          <a:p>
            <a:endParaRPr lang="nl-NL" sz="2000" b="1" i="1" dirty="0">
              <a:solidFill>
                <a:schemeClr val="accent5">
                  <a:lumMod val="75000"/>
                </a:schemeClr>
              </a:solidFill>
            </a:endParaRPr>
          </a:p>
          <a:p>
            <a:r>
              <a:rPr lang="nl-NL" sz="2000" b="1" dirty="0">
                <a:solidFill>
                  <a:srgbClr val="0070C0"/>
                </a:solidFill>
              </a:rPr>
              <a:t>G3:  </a:t>
            </a:r>
            <a:r>
              <a:rPr lang="nl-NL" sz="2000" b="1" i="0" dirty="0">
                <a:solidFill>
                  <a:srgbClr val="0070C0"/>
                </a:solidFill>
                <a:effectLst/>
                <a:latin typeface="Open Sans" panose="020B0606030504020204" pitchFamily="34" charset="0"/>
              </a:rPr>
              <a:t> </a:t>
            </a:r>
            <a:r>
              <a:rPr lang="nl-NL" sz="2000" b="1" dirty="0">
                <a:solidFill>
                  <a:srgbClr val="0070C0"/>
                </a:solidFill>
              </a:rPr>
              <a:t> </a:t>
            </a:r>
            <a:r>
              <a:rPr lang="nl-NL" sz="2000" b="1" i="0" dirty="0">
                <a:solidFill>
                  <a:srgbClr val="0070C0"/>
                </a:solidFill>
                <a:effectLst/>
                <a:latin typeface="Open Sans" panose="020B0606030504020204" pitchFamily="34" charset="0"/>
              </a:rPr>
              <a:t>5CA09</a:t>
            </a:r>
            <a:r>
              <a:rPr lang="nl-NL" sz="2000" b="1" dirty="0">
                <a:solidFill>
                  <a:srgbClr val="0070C0"/>
                </a:solidFill>
              </a:rPr>
              <a:t>  </a:t>
            </a:r>
          </a:p>
          <a:p>
            <a:r>
              <a:rPr lang="nl-NL" sz="2000" b="1" dirty="0">
                <a:solidFill>
                  <a:srgbClr val="0070C0"/>
                </a:solidFill>
              </a:rPr>
              <a:t>A3A:</a:t>
            </a:r>
            <a:r>
              <a:rPr lang="nl-NL" sz="2000" b="1" i="0" dirty="0">
                <a:solidFill>
                  <a:srgbClr val="0070C0"/>
                </a:solidFill>
                <a:effectLst/>
                <a:latin typeface="Open Sans" panose="020B0606030504020204" pitchFamily="34" charset="0"/>
              </a:rPr>
              <a:t>  2202C </a:t>
            </a:r>
          </a:p>
          <a:p>
            <a:r>
              <a:rPr lang="nl-NL" sz="2000" b="1" dirty="0">
                <a:solidFill>
                  <a:srgbClr val="0070C0"/>
                </a:solidFill>
                <a:latin typeface="Open Sans" panose="020B0606030504020204" pitchFamily="34" charset="0"/>
              </a:rPr>
              <a:t>A3B:   </a:t>
            </a:r>
            <a:r>
              <a:rPr lang="nl-NL" sz="2000" b="1" i="0" dirty="0">
                <a:solidFill>
                  <a:srgbClr val="0070C0"/>
                </a:solidFill>
                <a:effectLst/>
                <a:latin typeface="Open Sans" panose="020B0606030504020204" pitchFamily="34" charset="0"/>
              </a:rPr>
              <a:t>B47AA</a:t>
            </a:r>
          </a:p>
          <a:p>
            <a:r>
              <a:rPr lang="nl-NL" sz="2000" b="1" dirty="0">
                <a:solidFill>
                  <a:srgbClr val="0070C0"/>
                </a:solidFill>
                <a:latin typeface="Open Sans" panose="020B0606030504020204" pitchFamily="34" charset="0"/>
              </a:rPr>
              <a:t>A3C:   </a:t>
            </a:r>
            <a:r>
              <a:rPr lang="nl-NL" sz="2000" b="1" i="0" dirty="0">
                <a:solidFill>
                  <a:srgbClr val="0070C0"/>
                </a:solidFill>
                <a:effectLst/>
                <a:latin typeface="Open Sans" panose="020B0606030504020204" pitchFamily="34" charset="0"/>
              </a:rPr>
              <a:t>65C24</a:t>
            </a:r>
          </a:p>
          <a:p>
            <a:r>
              <a:rPr lang="nl-NL" sz="2000" b="1" dirty="0">
                <a:solidFill>
                  <a:srgbClr val="0070C0"/>
                </a:solidFill>
                <a:latin typeface="Open Sans" panose="020B0606030504020204" pitchFamily="34" charset="0"/>
              </a:rPr>
              <a:t>A3D:   </a:t>
            </a:r>
            <a:r>
              <a:rPr lang="nl-NL" sz="2000" b="1" i="0" dirty="0">
                <a:solidFill>
                  <a:srgbClr val="0070C0"/>
                </a:solidFill>
                <a:effectLst/>
                <a:latin typeface="Open Sans" panose="020B0606030504020204" pitchFamily="34" charset="0"/>
              </a:rPr>
              <a:t>67CFC  </a:t>
            </a:r>
          </a:p>
          <a:p>
            <a:r>
              <a:rPr lang="nl-NL" sz="2000" b="1" dirty="0">
                <a:solidFill>
                  <a:srgbClr val="0070C0"/>
                </a:solidFill>
                <a:latin typeface="Open Sans" panose="020B0606030504020204" pitchFamily="34" charset="0"/>
              </a:rPr>
              <a:t>A3E:    </a:t>
            </a:r>
            <a:r>
              <a:rPr lang="nl-NL" sz="2000" b="1" i="0" dirty="0">
                <a:solidFill>
                  <a:srgbClr val="0070C0"/>
                </a:solidFill>
                <a:effectLst/>
                <a:latin typeface="Open Sans" panose="020B0606030504020204" pitchFamily="34" charset="0"/>
              </a:rPr>
              <a:t>01E11</a:t>
            </a:r>
          </a:p>
          <a:p>
            <a:pPr marL="0" indent="0">
              <a:buNone/>
            </a:pPr>
            <a:endParaRPr lang="nl-NL" sz="2000" b="1" dirty="0">
              <a:solidFill>
                <a:schemeClr val="accent5">
                  <a:lumMod val="75000"/>
                </a:schemeClr>
              </a:solidFill>
              <a:latin typeface="Open Sans" panose="020B0606030504020204" pitchFamily="34" charset="0"/>
            </a:endParaRPr>
          </a:p>
        </p:txBody>
      </p:sp>
    </p:spTree>
    <p:extLst>
      <p:ext uri="{BB962C8B-B14F-4D97-AF65-F5344CB8AC3E}">
        <p14:creationId xmlns:p14="http://schemas.microsoft.com/office/powerpoint/2010/main" val="3327402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B6AD6-A4B7-621B-A3FA-6F21CCD55267}"/>
              </a:ext>
            </a:extLst>
          </p:cNvPr>
          <p:cNvSpPr>
            <a:spLocks noGrp="1"/>
          </p:cNvSpPr>
          <p:nvPr>
            <p:ph type="title"/>
          </p:nvPr>
        </p:nvSpPr>
        <p:spPr>
          <a:xfrm>
            <a:off x="2592925" y="120870"/>
            <a:ext cx="8911687" cy="804040"/>
          </a:xfrm>
        </p:spPr>
        <p:txBody>
          <a:bodyPr>
            <a:normAutofit/>
          </a:bodyPr>
          <a:lstStyle/>
          <a:p>
            <a:r>
              <a:rPr lang="nl-NL" sz="4400" b="1" dirty="0">
                <a:solidFill>
                  <a:schemeClr val="accent5">
                    <a:lumMod val="75000"/>
                  </a:schemeClr>
                </a:solidFill>
              </a:rPr>
              <a:t>Instructie</a:t>
            </a:r>
          </a:p>
        </p:txBody>
      </p:sp>
      <p:sp>
        <p:nvSpPr>
          <p:cNvPr id="3" name="Tijdelijke aanduiding voor inhoud 2">
            <a:extLst>
              <a:ext uri="{FF2B5EF4-FFF2-40B4-BE49-F238E27FC236}">
                <a16:creationId xmlns:a16="http://schemas.microsoft.com/office/drawing/2014/main" id="{6B8FF34E-23CB-4298-9F6A-5A9616ABF4E1}"/>
              </a:ext>
            </a:extLst>
          </p:cNvPr>
          <p:cNvSpPr>
            <a:spLocks noGrp="1"/>
          </p:cNvSpPr>
          <p:nvPr>
            <p:ph idx="1"/>
          </p:nvPr>
        </p:nvSpPr>
        <p:spPr>
          <a:xfrm>
            <a:off x="2589212" y="998483"/>
            <a:ext cx="8915400" cy="5738647"/>
          </a:xfrm>
        </p:spPr>
        <p:txBody>
          <a:bodyPr>
            <a:normAutofit/>
          </a:bodyPr>
          <a:lstStyle/>
          <a:p>
            <a:r>
              <a:rPr lang="nl-NL" sz="2000" b="1" dirty="0">
                <a:solidFill>
                  <a:schemeClr val="accent5">
                    <a:lumMod val="75000"/>
                  </a:schemeClr>
                </a:solidFill>
              </a:rPr>
              <a:t>Pincodes H3</a:t>
            </a:r>
          </a:p>
          <a:p>
            <a:pPr marL="0" indent="0">
              <a:buNone/>
            </a:pPr>
            <a:endParaRPr lang="nl-NL" sz="2000" b="1" dirty="0">
              <a:solidFill>
                <a:schemeClr val="accent5">
                  <a:lumMod val="75000"/>
                </a:schemeClr>
              </a:solidFill>
            </a:endParaRPr>
          </a:p>
          <a:p>
            <a:r>
              <a:rPr lang="nl-NL" sz="2000" b="1" dirty="0">
                <a:solidFill>
                  <a:schemeClr val="accent5">
                    <a:lumMod val="75000"/>
                  </a:schemeClr>
                </a:solidFill>
              </a:rPr>
              <a:t>De leerroute: </a:t>
            </a:r>
            <a:r>
              <a:rPr lang="nl-NL" sz="2000" b="1" i="0" dirty="0">
                <a:solidFill>
                  <a:schemeClr val="accent5">
                    <a:lumMod val="75000"/>
                  </a:schemeClr>
                </a:solidFill>
                <a:effectLst/>
              </a:rPr>
              <a:t>Discriminatie verkennen + Verhalen uit het verleden</a:t>
            </a:r>
          </a:p>
          <a:p>
            <a:endParaRPr lang="nl-NL" sz="2000" b="1" i="1" dirty="0">
              <a:solidFill>
                <a:schemeClr val="accent5">
                  <a:lumMod val="75000"/>
                </a:schemeClr>
              </a:solidFill>
            </a:endParaRPr>
          </a:p>
          <a:p>
            <a:r>
              <a:rPr lang="nl-NL" sz="2000" b="1" dirty="0">
                <a:solidFill>
                  <a:srgbClr val="0070C0"/>
                </a:solidFill>
              </a:rPr>
              <a:t>H3A: </a:t>
            </a:r>
            <a:r>
              <a:rPr lang="nl-NL" sz="2000" b="1" i="0" dirty="0">
                <a:solidFill>
                  <a:srgbClr val="0070C0"/>
                </a:solidFill>
                <a:effectLst/>
                <a:latin typeface="Open Sans" panose="020B0606030504020204" pitchFamily="34" charset="0"/>
              </a:rPr>
              <a:t>7323E</a:t>
            </a:r>
            <a:r>
              <a:rPr lang="nl-NL" sz="2000" b="1" dirty="0">
                <a:solidFill>
                  <a:srgbClr val="0070C0"/>
                </a:solidFill>
              </a:rPr>
              <a:t>   </a:t>
            </a:r>
          </a:p>
          <a:p>
            <a:r>
              <a:rPr lang="nl-NL" sz="2000" b="1" dirty="0">
                <a:solidFill>
                  <a:srgbClr val="0070C0"/>
                </a:solidFill>
              </a:rPr>
              <a:t>H3B: </a:t>
            </a:r>
            <a:r>
              <a:rPr lang="nl-NL" sz="2000" b="1" i="0" dirty="0">
                <a:solidFill>
                  <a:srgbClr val="0070C0"/>
                </a:solidFill>
                <a:effectLst/>
                <a:latin typeface="Open Sans" panose="020B0606030504020204" pitchFamily="34" charset="0"/>
              </a:rPr>
              <a:t>41C9D</a:t>
            </a:r>
          </a:p>
          <a:p>
            <a:r>
              <a:rPr lang="nl-NL" sz="2000" b="1" i="0" dirty="0">
                <a:solidFill>
                  <a:srgbClr val="0070C0"/>
                </a:solidFill>
                <a:effectLst/>
                <a:latin typeface="Open Sans" panose="020B0606030504020204" pitchFamily="34" charset="0"/>
              </a:rPr>
              <a:t>H3C</a:t>
            </a:r>
            <a:r>
              <a:rPr lang="nl-NL" sz="2000" b="1" dirty="0">
                <a:solidFill>
                  <a:srgbClr val="0070C0"/>
                </a:solidFill>
                <a:latin typeface="Open Sans" panose="020B0606030504020204" pitchFamily="34" charset="0"/>
              </a:rPr>
              <a:t>: </a:t>
            </a:r>
            <a:r>
              <a:rPr lang="nl-NL" sz="2000" b="1" i="0" dirty="0">
                <a:solidFill>
                  <a:srgbClr val="0070C0"/>
                </a:solidFill>
                <a:effectLst/>
                <a:latin typeface="Open Sans" panose="020B0606030504020204" pitchFamily="34" charset="0"/>
              </a:rPr>
              <a:t>F73A2</a:t>
            </a:r>
          </a:p>
          <a:p>
            <a:r>
              <a:rPr lang="nl-NL" sz="2000" b="1" i="0" dirty="0">
                <a:solidFill>
                  <a:srgbClr val="0070C0"/>
                </a:solidFill>
                <a:effectLst/>
                <a:latin typeface="Open Sans" panose="020B0606030504020204" pitchFamily="34" charset="0"/>
              </a:rPr>
              <a:t>H3D: 0A2BE</a:t>
            </a:r>
          </a:p>
          <a:p>
            <a:pPr marL="0" indent="0">
              <a:buNone/>
            </a:pPr>
            <a:endParaRPr lang="nl-NL" sz="2000" b="1" dirty="0">
              <a:solidFill>
                <a:schemeClr val="accent5">
                  <a:lumMod val="75000"/>
                </a:schemeClr>
              </a:solidFill>
              <a:latin typeface="Open Sans" panose="020B0606030504020204" pitchFamily="34" charset="0"/>
            </a:endParaRPr>
          </a:p>
        </p:txBody>
      </p:sp>
    </p:spTree>
    <p:extLst>
      <p:ext uri="{BB962C8B-B14F-4D97-AF65-F5344CB8AC3E}">
        <p14:creationId xmlns:p14="http://schemas.microsoft.com/office/powerpoint/2010/main" val="1539788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F8056-0718-CE03-9863-C4DA93341BE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4DDDBAE-4DAA-5C0B-3D23-2EFA9BBD657D}"/>
              </a:ext>
            </a:extLst>
          </p:cNvPr>
          <p:cNvSpPr>
            <a:spLocks noGrp="1"/>
          </p:cNvSpPr>
          <p:nvPr>
            <p:ph type="title"/>
          </p:nvPr>
        </p:nvSpPr>
        <p:spPr>
          <a:xfrm>
            <a:off x="2155371" y="120869"/>
            <a:ext cx="9349241" cy="804041"/>
          </a:xfrm>
        </p:spPr>
        <p:txBody>
          <a:bodyPr>
            <a:normAutofit fontScale="90000"/>
          </a:bodyPr>
          <a:lstStyle/>
          <a:p>
            <a:r>
              <a:rPr lang="nl-NL" sz="4400" b="1" dirty="0">
                <a:solidFill>
                  <a:schemeClr val="accent5">
                    <a:lumMod val="75000"/>
                  </a:schemeClr>
                </a:solidFill>
              </a:rPr>
              <a:t>Instructie leerroutes en PowerPoint</a:t>
            </a:r>
          </a:p>
        </p:txBody>
      </p:sp>
      <p:sp>
        <p:nvSpPr>
          <p:cNvPr id="3" name="Tijdelijke aanduiding voor inhoud 2">
            <a:extLst>
              <a:ext uri="{FF2B5EF4-FFF2-40B4-BE49-F238E27FC236}">
                <a16:creationId xmlns:a16="http://schemas.microsoft.com/office/drawing/2014/main" id="{6C50F82E-4A3A-9730-92C3-E66842118EAD}"/>
              </a:ext>
            </a:extLst>
          </p:cNvPr>
          <p:cNvSpPr>
            <a:spLocks noGrp="1"/>
          </p:cNvSpPr>
          <p:nvPr>
            <p:ph idx="1"/>
          </p:nvPr>
        </p:nvSpPr>
        <p:spPr>
          <a:xfrm>
            <a:off x="2155371" y="838201"/>
            <a:ext cx="9666515" cy="5898930"/>
          </a:xfrm>
        </p:spPr>
        <p:txBody>
          <a:bodyPr>
            <a:noAutofit/>
          </a:bodyPr>
          <a:lstStyle/>
          <a:p>
            <a:r>
              <a:rPr lang="nl-NL" sz="2400" b="1" dirty="0">
                <a:solidFill>
                  <a:schemeClr val="accent5">
                    <a:lumMod val="75000"/>
                  </a:schemeClr>
                </a:solidFill>
              </a:rPr>
              <a:t>-Maak nu groepjes van 3 à 4 personen</a:t>
            </a:r>
          </a:p>
          <a:p>
            <a:r>
              <a:rPr lang="nl-NL" sz="2400" b="1" dirty="0">
                <a:solidFill>
                  <a:schemeClr val="accent5">
                    <a:lumMod val="75000"/>
                  </a:schemeClr>
                </a:solidFill>
              </a:rPr>
              <a:t>- Je kunt beginnen met de leerroute </a:t>
            </a:r>
            <a:r>
              <a:rPr lang="nl-NL" sz="2400" b="1" i="1" dirty="0">
                <a:solidFill>
                  <a:srgbClr val="0070C0"/>
                </a:solidFill>
              </a:rPr>
              <a:t>Discriminatie verkennen.</a:t>
            </a:r>
            <a:r>
              <a:rPr lang="nl-NL" sz="2400" b="1" dirty="0">
                <a:solidFill>
                  <a:schemeClr val="accent5">
                    <a:lumMod val="75000"/>
                  </a:schemeClr>
                </a:solidFill>
              </a:rPr>
              <a:t> Volg alle stappen in de juiste volgorde! (de begeleider kan zien of je alle opdrachten maakt!). </a:t>
            </a:r>
            <a:endParaRPr lang="nl-NL" sz="2400" b="1" dirty="0">
              <a:solidFill>
                <a:srgbClr val="0070C0"/>
              </a:solidFill>
            </a:endParaRPr>
          </a:p>
          <a:p>
            <a:r>
              <a:rPr lang="nl-NL" sz="2400" b="1" dirty="0">
                <a:solidFill>
                  <a:schemeClr val="accent5">
                    <a:lumMod val="75000"/>
                  </a:schemeClr>
                </a:solidFill>
              </a:rPr>
              <a:t>Daar waar staat klassikaal bespreken, in je groepje doen.</a:t>
            </a:r>
          </a:p>
          <a:p>
            <a:r>
              <a:rPr lang="nl-NL" sz="2400" b="1" dirty="0">
                <a:solidFill>
                  <a:schemeClr val="accent5">
                    <a:lumMod val="75000"/>
                  </a:schemeClr>
                </a:solidFill>
              </a:rPr>
              <a:t>- Ben je klaar met leerroute 1, begin dan met de leerroute 2: </a:t>
            </a:r>
            <a:r>
              <a:rPr lang="nl-NL" sz="2400" b="1" i="1" dirty="0">
                <a:solidFill>
                  <a:srgbClr val="0070C0"/>
                </a:solidFill>
              </a:rPr>
              <a:t>Verhalen uit het verleden. </a:t>
            </a:r>
            <a:r>
              <a:rPr lang="nl-NL" sz="2400" b="1" dirty="0">
                <a:solidFill>
                  <a:schemeClr val="accent5">
                    <a:lumMod val="75000"/>
                  </a:schemeClr>
                </a:solidFill>
              </a:rPr>
              <a:t>Volg de stappen van de leerroute.</a:t>
            </a:r>
          </a:p>
          <a:p>
            <a:r>
              <a:rPr lang="nl-NL" sz="2400" b="1" dirty="0">
                <a:solidFill>
                  <a:schemeClr val="accent5">
                    <a:lumMod val="75000"/>
                  </a:schemeClr>
                </a:solidFill>
              </a:rPr>
              <a:t>Kies in je groep een levensverhaal/persoon uit en maak daar een korte PowerPoint presentatie met de belangrijkste info bij  (zie ook de criteria PowerPoint in dia 7). Gebruik de verhalen, de bronnen die op de site staan vermeld bij deze persoon </a:t>
            </a:r>
          </a:p>
          <a:p>
            <a:r>
              <a:rPr lang="nl-NL" sz="2400" b="1" dirty="0">
                <a:solidFill>
                  <a:schemeClr val="accent5">
                    <a:lumMod val="75000"/>
                  </a:schemeClr>
                </a:solidFill>
              </a:rPr>
              <a:t>Klassikale uitwisseling groepspresentaties (mail je PowerPoint even naar de begeleidende docent! </a:t>
            </a:r>
            <a:r>
              <a:rPr lang="nl-NL" sz="2400" b="1" dirty="0">
                <a:solidFill>
                  <a:schemeClr val="accent5">
                    <a:lumMod val="75000"/>
                  </a:schemeClr>
                </a:solidFill>
                <a:sym typeface="Wingdings" pitchFamily="2" charset="2"/>
              </a:rPr>
              <a:t> docent noteert mailadres op bord.)</a:t>
            </a:r>
            <a:endParaRPr lang="nl-NL" sz="2400" b="1" dirty="0">
              <a:solidFill>
                <a:schemeClr val="accent5">
                  <a:lumMod val="75000"/>
                </a:schemeClr>
              </a:solidFill>
            </a:endParaRPr>
          </a:p>
          <a:p>
            <a:endParaRPr lang="nl-NL" sz="2400" b="1" i="1" dirty="0">
              <a:solidFill>
                <a:srgbClr val="0070C0"/>
              </a:solidFill>
            </a:endParaRPr>
          </a:p>
        </p:txBody>
      </p:sp>
    </p:spTree>
    <p:extLst>
      <p:ext uri="{BB962C8B-B14F-4D97-AF65-F5344CB8AC3E}">
        <p14:creationId xmlns:p14="http://schemas.microsoft.com/office/powerpoint/2010/main" val="212896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B6AD6-A4B7-621B-A3FA-6F21CCD55267}"/>
              </a:ext>
            </a:extLst>
          </p:cNvPr>
          <p:cNvSpPr>
            <a:spLocks noGrp="1"/>
          </p:cNvSpPr>
          <p:nvPr>
            <p:ph type="title"/>
          </p:nvPr>
        </p:nvSpPr>
        <p:spPr>
          <a:xfrm>
            <a:off x="2013995" y="120870"/>
            <a:ext cx="9490617" cy="804040"/>
          </a:xfrm>
        </p:spPr>
        <p:txBody>
          <a:bodyPr>
            <a:normAutofit fontScale="90000"/>
          </a:bodyPr>
          <a:lstStyle/>
          <a:p>
            <a:r>
              <a:rPr lang="nl-NL" b="1" dirty="0">
                <a:solidFill>
                  <a:schemeClr val="accent5">
                    <a:lumMod val="75000"/>
                  </a:schemeClr>
                </a:solidFill>
              </a:rPr>
              <a:t>Instructie: PowerPoint maken (groep)</a:t>
            </a:r>
            <a:br>
              <a:rPr lang="nl-NL" b="1" dirty="0">
                <a:solidFill>
                  <a:schemeClr val="accent5">
                    <a:lumMod val="75000"/>
                  </a:schemeClr>
                </a:solidFill>
              </a:rPr>
            </a:br>
            <a:endParaRPr lang="nl-NL" b="1" dirty="0">
              <a:solidFill>
                <a:schemeClr val="accent5">
                  <a:lumMod val="75000"/>
                </a:schemeClr>
              </a:solidFill>
            </a:endParaRPr>
          </a:p>
        </p:txBody>
      </p:sp>
      <p:sp>
        <p:nvSpPr>
          <p:cNvPr id="3" name="Tijdelijke aanduiding voor inhoud 2">
            <a:extLst>
              <a:ext uri="{FF2B5EF4-FFF2-40B4-BE49-F238E27FC236}">
                <a16:creationId xmlns:a16="http://schemas.microsoft.com/office/drawing/2014/main" id="{6B8FF34E-23CB-4298-9F6A-5A9616ABF4E1}"/>
              </a:ext>
            </a:extLst>
          </p:cNvPr>
          <p:cNvSpPr>
            <a:spLocks noGrp="1"/>
          </p:cNvSpPr>
          <p:nvPr>
            <p:ph idx="1"/>
          </p:nvPr>
        </p:nvSpPr>
        <p:spPr>
          <a:xfrm>
            <a:off x="2013995" y="740780"/>
            <a:ext cx="10000527" cy="6117219"/>
          </a:xfrm>
        </p:spPr>
        <p:txBody>
          <a:bodyPr>
            <a:normAutofit fontScale="92500" lnSpcReduction="20000"/>
          </a:bodyPr>
          <a:lstStyle/>
          <a:p>
            <a:pPr marL="0" indent="0">
              <a:buNone/>
            </a:pPr>
            <a:r>
              <a:rPr lang="nl-NL" sz="2000" b="1" dirty="0">
                <a:solidFill>
                  <a:schemeClr val="accent5">
                    <a:lumMod val="75000"/>
                  </a:schemeClr>
                </a:solidFill>
              </a:rPr>
              <a:t>PowerPoint bij gekozen persoon leerroute </a:t>
            </a:r>
            <a:r>
              <a:rPr lang="nl-NL" sz="2000" b="1" i="1" dirty="0">
                <a:solidFill>
                  <a:srgbClr val="0070C0"/>
                </a:solidFill>
              </a:rPr>
              <a:t>Verhalen uit het verleden.</a:t>
            </a:r>
          </a:p>
          <a:p>
            <a:pPr marL="0" indent="0">
              <a:buNone/>
            </a:pPr>
            <a:endParaRPr lang="nl-NL" sz="2000" b="1" i="1" dirty="0">
              <a:solidFill>
                <a:srgbClr val="0070C0"/>
              </a:solidFill>
            </a:endParaRPr>
          </a:p>
          <a:p>
            <a:pPr marL="0" indent="0">
              <a:buNone/>
            </a:pPr>
            <a:r>
              <a:rPr lang="nl-NL" sz="2000" b="1" dirty="0">
                <a:solidFill>
                  <a:srgbClr val="0070C0"/>
                </a:solidFill>
              </a:rPr>
              <a:t>Criteria PowerPoint: </a:t>
            </a:r>
          </a:p>
          <a:p>
            <a:pPr>
              <a:buFont typeface="Arial" panose="020B0604020202020204" pitchFamily="34" charset="0"/>
              <a:buChar char="•"/>
            </a:pPr>
            <a:r>
              <a:rPr lang="nl-NL" sz="2000" b="1" dirty="0">
                <a:solidFill>
                  <a:schemeClr val="accent5">
                    <a:lumMod val="75000"/>
                  </a:schemeClr>
                </a:solidFill>
              </a:rPr>
              <a:t>De PowerPoint bestaat uit </a:t>
            </a:r>
            <a:r>
              <a:rPr lang="nl-NL" sz="2000" b="1" dirty="0">
                <a:solidFill>
                  <a:srgbClr val="0070C0"/>
                </a:solidFill>
              </a:rPr>
              <a:t>tenminste 10 dia’s </a:t>
            </a:r>
            <a:r>
              <a:rPr lang="nl-NL" sz="2000" b="1" dirty="0">
                <a:solidFill>
                  <a:schemeClr val="accent5">
                    <a:lumMod val="75000"/>
                  </a:schemeClr>
                </a:solidFill>
              </a:rPr>
              <a:t>met tekst + afbeeldingen</a:t>
            </a:r>
          </a:p>
          <a:p>
            <a:pPr>
              <a:buFont typeface="Arial" panose="020B0604020202020204" pitchFamily="34" charset="0"/>
              <a:buChar char="•"/>
            </a:pPr>
            <a:r>
              <a:rPr lang="nl-NL" sz="2000" b="1" dirty="0">
                <a:solidFill>
                  <a:schemeClr val="accent5">
                    <a:lumMod val="75000"/>
                  </a:schemeClr>
                </a:solidFill>
              </a:rPr>
              <a:t>Je vertelt iets over het leven van deze persoon</a:t>
            </a:r>
          </a:p>
          <a:p>
            <a:pPr>
              <a:buFont typeface="Arial" panose="020B0604020202020204" pitchFamily="34" charset="0"/>
              <a:buChar char="•"/>
            </a:pPr>
            <a:r>
              <a:rPr lang="nl-NL" sz="2000" b="1" dirty="0">
                <a:solidFill>
                  <a:schemeClr val="accent5">
                    <a:lumMod val="75000"/>
                  </a:schemeClr>
                </a:solidFill>
              </a:rPr>
              <a:t>Je vertelt iets over het karakter van deze persoon</a:t>
            </a:r>
          </a:p>
          <a:p>
            <a:pPr>
              <a:buFont typeface="Arial" panose="020B0604020202020204" pitchFamily="34" charset="0"/>
              <a:buChar char="•"/>
            </a:pPr>
            <a:r>
              <a:rPr lang="nl-NL" sz="2000" b="1" dirty="0">
                <a:solidFill>
                  <a:schemeClr val="accent5">
                    <a:lumMod val="75000"/>
                  </a:schemeClr>
                </a:solidFill>
              </a:rPr>
              <a:t>Je vertelt iets over het verhaal van deze persoon </a:t>
            </a:r>
          </a:p>
          <a:p>
            <a:pPr>
              <a:buFont typeface="Arial" panose="020B0604020202020204" pitchFamily="34" charset="0"/>
              <a:buChar char="•"/>
            </a:pPr>
            <a:r>
              <a:rPr lang="nl-NL" sz="2000" b="1" dirty="0">
                <a:solidFill>
                  <a:schemeClr val="accent5">
                    <a:lumMod val="75000"/>
                  </a:schemeClr>
                </a:solidFill>
              </a:rPr>
              <a:t>Je vertelt iets over de vorm van discriminatie</a:t>
            </a:r>
          </a:p>
          <a:p>
            <a:pPr>
              <a:buFont typeface="Arial" panose="020B0604020202020204" pitchFamily="34" charset="0"/>
              <a:buChar char="•"/>
            </a:pPr>
            <a:r>
              <a:rPr lang="nl-NL" sz="2000" b="1" dirty="0">
                <a:solidFill>
                  <a:schemeClr val="accent5">
                    <a:lumMod val="75000"/>
                  </a:schemeClr>
                </a:solidFill>
              </a:rPr>
              <a:t>Je vertelt iets over de tijd waarin deze persoon leefde / leeft</a:t>
            </a:r>
          </a:p>
          <a:p>
            <a:pPr>
              <a:buFont typeface="Arial" panose="020B0604020202020204" pitchFamily="34" charset="0"/>
              <a:buChar char="•"/>
            </a:pPr>
            <a:r>
              <a:rPr lang="nl-NL" sz="2000" b="1" dirty="0">
                <a:solidFill>
                  <a:schemeClr val="accent5">
                    <a:lumMod val="75000"/>
                  </a:schemeClr>
                </a:solidFill>
              </a:rPr>
              <a:t>Je vertelt iets over de actualiteit. Is het verhaal herkenbaar? Kun je andere voorbeelden geven?</a:t>
            </a:r>
          </a:p>
          <a:p>
            <a:pPr>
              <a:buFont typeface="Arial" panose="020B0604020202020204" pitchFamily="34" charset="0"/>
              <a:buChar char="•"/>
            </a:pPr>
            <a:r>
              <a:rPr lang="nl-NL" sz="2000" b="1" dirty="0">
                <a:solidFill>
                  <a:schemeClr val="accent5">
                    <a:lumMod val="75000"/>
                  </a:schemeClr>
                </a:solidFill>
              </a:rPr>
              <a:t>Je noemt tenminste 3 leerpunten </a:t>
            </a:r>
          </a:p>
          <a:p>
            <a:pPr>
              <a:buFont typeface="Arial" panose="020B0604020202020204" pitchFamily="34" charset="0"/>
              <a:buChar char="•"/>
            </a:pPr>
            <a:r>
              <a:rPr lang="nl-NL" sz="2000" b="1" dirty="0">
                <a:solidFill>
                  <a:schemeClr val="accent5">
                    <a:lumMod val="75000"/>
                  </a:schemeClr>
                </a:solidFill>
              </a:rPr>
              <a:t>Geef een conclusie </a:t>
            </a:r>
          </a:p>
          <a:p>
            <a:pPr>
              <a:buFont typeface="Arial" panose="020B0604020202020204" pitchFamily="34" charset="0"/>
              <a:buChar char="•"/>
            </a:pPr>
            <a:r>
              <a:rPr lang="nl-NL" sz="2000" b="1" dirty="0">
                <a:solidFill>
                  <a:schemeClr val="accent5">
                    <a:lumMod val="75000"/>
                  </a:schemeClr>
                </a:solidFill>
              </a:rPr>
              <a:t>Voeg bijpassende afbeeldingen toe</a:t>
            </a:r>
          </a:p>
          <a:p>
            <a:pPr marL="0" indent="0">
              <a:buNone/>
            </a:pPr>
            <a:endParaRPr lang="nl-NL" sz="2000" b="1" dirty="0">
              <a:solidFill>
                <a:schemeClr val="accent5">
                  <a:lumMod val="75000"/>
                </a:schemeClr>
              </a:solidFill>
            </a:endParaRPr>
          </a:p>
          <a:p>
            <a:r>
              <a:rPr lang="nl-NL" sz="2000" b="1" dirty="0">
                <a:solidFill>
                  <a:schemeClr val="accent5">
                    <a:lumMod val="75000"/>
                  </a:schemeClr>
                </a:solidFill>
              </a:rPr>
              <a:t>Klassikale uitwisseling groepspresentaties (mail je PowerPoint even naar de begeleidende docent! </a:t>
            </a:r>
            <a:r>
              <a:rPr lang="nl-NL" sz="2000" b="1" dirty="0">
                <a:solidFill>
                  <a:schemeClr val="accent5">
                    <a:lumMod val="75000"/>
                  </a:schemeClr>
                </a:solidFill>
                <a:sym typeface="Wingdings" pitchFamily="2" charset="2"/>
              </a:rPr>
              <a:t> docent noteert mailadres op bord)</a:t>
            </a:r>
            <a:endParaRPr lang="nl-NL" sz="2000" b="1" dirty="0">
              <a:solidFill>
                <a:schemeClr val="accent5">
                  <a:lumMod val="75000"/>
                </a:schemeClr>
              </a:solidFill>
            </a:endParaRPr>
          </a:p>
        </p:txBody>
      </p:sp>
    </p:spTree>
    <p:extLst>
      <p:ext uri="{BB962C8B-B14F-4D97-AF65-F5344CB8AC3E}">
        <p14:creationId xmlns:p14="http://schemas.microsoft.com/office/powerpoint/2010/main" val="67875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me">
            <a:extLst>
              <a:ext uri="{FF2B5EF4-FFF2-40B4-BE49-F238E27FC236}">
                <a16:creationId xmlns:a16="http://schemas.microsoft.com/office/drawing/2014/main" id="{6E7658C7-530C-8CF5-B5A3-8F65D07A33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8865" y="526082"/>
            <a:ext cx="7824486" cy="5531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220821"/>
      </p:ext>
    </p:extLst>
  </p:cSld>
  <p:clrMapOvr>
    <a:masterClrMapping/>
  </p:clrMapOvr>
</p:sld>
</file>

<file path=ppt/theme/theme1.xml><?xml version="1.0" encoding="utf-8"?>
<a:theme xmlns:a="http://schemas.openxmlformats.org/drawingml/2006/main" name="Sliert">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Sliert</Template>
  <TotalTime>973</TotalTime>
  <Words>589</Words>
  <Application>Microsoft Macintosh PowerPoint</Application>
  <PresentationFormat>Breedbeeld</PresentationFormat>
  <Paragraphs>64</Paragraphs>
  <Slides>8</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Arial</vt:lpstr>
      <vt:lpstr>Century Gothic</vt:lpstr>
      <vt:lpstr>Open Sans</vt:lpstr>
      <vt:lpstr>Wingdings</vt:lpstr>
      <vt:lpstr>Wingdings 3</vt:lpstr>
      <vt:lpstr>Sliert</vt:lpstr>
      <vt:lpstr>Stories that move  (Anne Frank Stichting)  Maandag 16 sept  12.30-15.00 uur  H3A, H3C  Donderdag 19 sept 09.30-12.00 uur  A3A, A3B, A3C,   12.30 – 15.00 uur H3B, H3D A3D, A3E, G3          </vt:lpstr>
      <vt:lpstr>Planning Stories that Move</vt:lpstr>
      <vt:lpstr>Instructie inloggen site </vt:lpstr>
      <vt:lpstr>Instructie</vt:lpstr>
      <vt:lpstr>Instructie</vt:lpstr>
      <vt:lpstr>Instructie leerroutes en PowerPoint</vt:lpstr>
      <vt:lpstr>Instructie: PowerPoint maken (groep)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Stories that move  klas 3A/G Unesco week</dc:title>
  <dc:creator>Niessen, P.</dc:creator>
  <cp:lastModifiedBy>Niessen, P.</cp:lastModifiedBy>
  <cp:revision>22</cp:revision>
  <dcterms:created xsi:type="dcterms:W3CDTF">2022-09-18T09:13:26Z</dcterms:created>
  <dcterms:modified xsi:type="dcterms:W3CDTF">2024-09-12T10:26:06Z</dcterms:modified>
</cp:coreProperties>
</file>